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8" r:id="rId6"/>
    <p:sldId id="271" r:id="rId7"/>
    <p:sldId id="273" r:id="rId8"/>
    <p:sldId id="272" r:id="rId9"/>
    <p:sldId id="274" r:id="rId10"/>
    <p:sldId id="269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660"/>
  </p:normalViewPr>
  <p:slideViewPr>
    <p:cSldViewPr snapToGrid="0">
      <p:cViewPr>
        <p:scale>
          <a:sx n="81" d="100"/>
          <a:sy n="81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8F77DF-1552-4E50-964C-947D37BC745A}" type="doc">
      <dgm:prSet loTypeId="urn:microsoft.com/office/officeart/2005/8/layout/radial6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B550B2-EB2B-4801-80A6-11FF69EC4CC1}">
      <dgm:prSet phldrT="[Текст]" custT="1"/>
      <dgm:spPr/>
      <dgm:t>
        <a:bodyPr/>
        <a:lstStyle/>
        <a:p>
          <a:r>
            <a:rPr lang="ru-RU" sz="2400" dirty="0" smtClean="0"/>
            <a:t>Ребёнок с РАС</a:t>
          </a:r>
          <a:endParaRPr lang="ru-RU" sz="2400" dirty="0"/>
        </a:p>
      </dgm:t>
    </dgm:pt>
    <dgm:pt modelId="{F598866A-FFCB-4605-8C1C-9E5A5F34AC8F}" type="parTrans" cxnId="{E65F2EAF-674A-447A-8D53-D0CFA25BEB59}">
      <dgm:prSet/>
      <dgm:spPr/>
      <dgm:t>
        <a:bodyPr/>
        <a:lstStyle/>
        <a:p>
          <a:endParaRPr lang="ru-RU"/>
        </a:p>
      </dgm:t>
    </dgm:pt>
    <dgm:pt modelId="{72A679BE-6629-488B-97D3-EB6A617FF4C5}" type="sibTrans" cxnId="{E65F2EAF-674A-447A-8D53-D0CFA25BEB59}">
      <dgm:prSet/>
      <dgm:spPr/>
      <dgm:t>
        <a:bodyPr/>
        <a:lstStyle/>
        <a:p>
          <a:endParaRPr lang="ru-RU"/>
        </a:p>
      </dgm:t>
    </dgm:pt>
    <dgm:pt modelId="{8F9C9F1A-3D76-4F51-A79F-A0018BD14027}">
      <dgm:prSet phldrT="[Текст]" custT="1"/>
      <dgm:spPr/>
      <dgm:t>
        <a:bodyPr/>
        <a:lstStyle/>
        <a:p>
          <a:r>
            <a:rPr lang="ru-RU" sz="1800" b="0" dirty="0" smtClean="0"/>
            <a:t>Специалист ППС</a:t>
          </a:r>
          <a:endParaRPr lang="ru-RU" sz="1800" b="0" dirty="0"/>
        </a:p>
      </dgm:t>
    </dgm:pt>
    <dgm:pt modelId="{6FF83B9E-638F-46C4-B231-4171E9C6855C}" type="parTrans" cxnId="{5815A1B2-BC77-4997-AB5C-B7981BE140EF}">
      <dgm:prSet/>
      <dgm:spPr/>
      <dgm:t>
        <a:bodyPr/>
        <a:lstStyle/>
        <a:p>
          <a:endParaRPr lang="ru-RU"/>
        </a:p>
      </dgm:t>
    </dgm:pt>
    <dgm:pt modelId="{5967FB4F-6222-48DD-9C2D-733D179EF428}" type="sibTrans" cxnId="{5815A1B2-BC77-4997-AB5C-B7981BE140EF}">
      <dgm:prSet/>
      <dgm:spPr/>
      <dgm:t>
        <a:bodyPr/>
        <a:lstStyle/>
        <a:p>
          <a:endParaRPr lang="ru-RU"/>
        </a:p>
      </dgm:t>
    </dgm:pt>
    <dgm:pt modelId="{E6A188F7-8593-4287-9807-ED1F3AFDD2F7}">
      <dgm:prSet phldrT="[Текст]" custT="1"/>
      <dgm:spPr/>
      <dgm:t>
        <a:bodyPr/>
        <a:lstStyle/>
        <a:p>
          <a:r>
            <a:rPr lang="ru-RU" sz="1800" dirty="0" smtClean="0"/>
            <a:t>Родители</a:t>
          </a:r>
          <a:endParaRPr lang="ru-RU" sz="1800" dirty="0"/>
        </a:p>
      </dgm:t>
    </dgm:pt>
    <dgm:pt modelId="{CF47AF4B-E664-4E43-B6A1-55E39043163E}" type="parTrans" cxnId="{F21FFB89-3058-4515-B07F-91F6BC83AD4B}">
      <dgm:prSet/>
      <dgm:spPr/>
      <dgm:t>
        <a:bodyPr/>
        <a:lstStyle/>
        <a:p>
          <a:endParaRPr lang="ru-RU"/>
        </a:p>
      </dgm:t>
    </dgm:pt>
    <dgm:pt modelId="{C6E29B49-D178-4884-AF9F-A67AF32B6A6D}" type="sibTrans" cxnId="{F21FFB89-3058-4515-B07F-91F6BC83AD4B}">
      <dgm:prSet/>
      <dgm:spPr/>
      <dgm:t>
        <a:bodyPr/>
        <a:lstStyle/>
        <a:p>
          <a:endParaRPr lang="ru-RU"/>
        </a:p>
      </dgm:t>
    </dgm:pt>
    <dgm:pt modelId="{5B87A2E0-DBF2-4762-AC1B-6FE16A1E0A62}">
      <dgm:prSet phldrT="[Текст]" custT="1"/>
      <dgm:spPr/>
      <dgm:t>
        <a:bodyPr/>
        <a:lstStyle/>
        <a:p>
          <a:r>
            <a:rPr lang="ru-RU" sz="1800" dirty="0" smtClean="0"/>
            <a:t>Учитель</a:t>
          </a:r>
          <a:endParaRPr lang="ru-RU" sz="1800" dirty="0"/>
        </a:p>
      </dgm:t>
    </dgm:pt>
    <dgm:pt modelId="{9E17FA73-7B7E-466F-8E1A-07AC4A09B93A}" type="parTrans" cxnId="{40EA6E02-9B72-4C96-AC9E-0D094B479ABA}">
      <dgm:prSet/>
      <dgm:spPr/>
      <dgm:t>
        <a:bodyPr/>
        <a:lstStyle/>
        <a:p>
          <a:endParaRPr lang="ru-RU"/>
        </a:p>
      </dgm:t>
    </dgm:pt>
    <dgm:pt modelId="{F185B635-B19B-48B6-820D-30AD5F1C78B4}" type="sibTrans" cxnId="{40EA6E02-9B72-4C96-AC9E-0D094B479ABA}">
      <dgm:prSet/>
      <dgm:spPr/>
      <dgm:t>
        <a:bodyPr/>
        <a:lstStyle/>
        <a:p>
          <a:endParaRPr lang="ru-RU"/>
        </a:p>
      </dgm:t>
    </dgm:pt>
    <dgm:pt modelId="{F8E557F1-355B-4398-AC2C-9225F8E4989E}">
      <dgm:prSet custT="1"/>
      <dgm:spPr/>
      <dgm:t>
        <a:bodyPr/>
        <a:lstStyle/>
        <a:p>
          <a:r>
            <a:rPr lang="ru-RU" sz="1800" dirty="0" smtClean="0"/>
            <a:t>Педагоги школы</a:t>
          </a:r>
          <a:endParaRPr lang="ru-RU" sz="1800" dirty="0"/>
        </a:p>
      </dgm:t>
    </dgm:pt>
    <dgm:pt modelId="{6493532F-650E-4E06-8DCB-E99AF8D7D278}" type="parTrans" cxnId="{2E89D74A-5F3B-444B-A1F9-B78FB7DDB797}">
      <dgm:prSet/>
      <dgm:spPr/>
      <dgm:t>
        <a:bodyPr/>
        <a:lstStyle/>
        <a:p>
          <a:endParaRPr lang="ru-RU"/>
        </a:p>
      </dgm:t>
    </dgm:pt>
    <dgm:pt modelId="{A88A75C4-17BC-4BA9-90CF-429107EBA65E}" type="sibTrans" cxnId="{2E89D74A-5F3B-444B-A1F9-B78FB7DDB797}">
      <dgm:prSet/>
      <dgm:spPr/>
      <dgm:t>
        <a:bodyPr/>
        <a:lstStyle/>
        <a:p>
          <a:endParaRPr lang="ru-RU"/>
        </a:p>
      </dgm:t>
    </dgm:pt>
    <dgm:pt modelId="{52305B20-4A32-4591-83F4-038BD3969D14}" type="pres">
      <dgm:prSet presAssocID="{4B8F77DF-1552-4E50-964C-947D37BC745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174704-2DC1-4982-BEF6-2E4866E571ED}" type="pres">
      <dgm:prSet presAssocID="{8AB550B2-EB2B-4801-80A6-11FF69EC4CC1}" presName="centerShape" presStyleLbl="node0" presStyleIdx="0" presStyleCnt="1"/>
      <dgm:spPr/>
      <dgm:t>
        <a:bodyPr/>
        <a:lstStyle/>
        <a:p>
          <a:endParaRPr lang="ru-RU"/>
        </a:p>
      </dgm:t>
    </dgm:pt>
    <dgm:pt modelId="{D0EAC8CD-4C3E-4FCA-A2EA-C9C08AE7F3D2}" type="pres">
      <dgm:prSet presAssocID="{8F9C9F1A-3D76-4F51-A79F-A0018BD14027}" presName="node" presStyleLbl="node1" presStyleIdx="0" presStyleCnt="4" custScaleX="123821" custScaleY="1182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0074D-60F4-4F72-AF5D-A777D4FCB36D}" type="pres">
      <dgm:prSet presAssocID="{8F9C9F1A-3D76-4F51-A79F-A0018BD14027}" presName="dummy" presStyleCnt="0"/>
      <dgm:spPr/>
    </dgm:pt>
    <dgm:pt modelId="{2F3057A2-32BD-4BF4-AC51-653547961D9D}" type="pres">
      <dgm:prSet presAssocID="{5967FB4F-6222-48DD-9C2D-733D179EF428}" presName="sibTrans" presStyleLbl="sibTrans2D1" presStyleIdx="0" presStyleCnt="4"/>
      <dgm:spPr/>
      <dgm:t>
        <a:bodyPr/>
        <a:lstStyle/>
        <a:p>
          <a:endParaRPr lang="ru-RU"/>
        </a:p>
      </dgm:t>
    </dgm:pt>
    <dgm:pt modelId="{F3566C65-793C-4E4E-A8AF-375DE8298253}" type="pres">
      <dgm:prSet presAssocID="{E6A188F7-8593-4287-9807-ED1F3AFDD2F7}" presName="node" presStyleLbl="node1" presStyleIdx="1" presStyleCnt="4" custScaleX="119326" custScaleY="1181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F7D9C-AE32-49A3-A0CC-47C43919D0EE}" type="pres">
      <dgm:prSet presAssocID="{E6A188F7-8593-4287-9807-ED1F3AFDD2F7}" presName="dummy" presStyleCnt="0"/>
      <dgm:spPr/>
    </dgm:pt>
    <dgm:pt modelId="{39CEDF5C-03F4-4418-B03A-E08DAA5BBEED}" type="pres">
      <dgm:prSet presAssocID="{C6E29B49-D178-4884-AF9F-A67AF32B6A6D}" presName="sibTrans" presStyleLbl="sibTrans2D1" presStyleIdx="1" presStyleCnt="4"/>
      <dgm:spPr/>
      <dgm:t>
        <a:bodyPr/>
        <a:lstStyle/>
        <a:p>
          <a:endParaRPr lang="ru-RU"/>
        </a:p>
      </dgm:t>
    </dgm:pt>
    <dgm:pt modelId="{33590B20-2A96-4AFE-885A-5F7312299DDB}" type="pres">
      <dgm:prSet presAssocID="{5B87A2E0-DBF2-4762-AC1B-6FE16A1E0A62}" presName="node" presStyleLbl="node1" presStyleIdx="2" presStyleCnt="4" custScaleX="116622" custScaleY="113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5E8E7-AA5E-4A3D-B00C-98D57A71609C}" type="pres">
      <dgm:prSet presAssocID="{5B87A2E0-DBF2-4762-AC1B-6FE16A1E0A62}" presName="dummy" presStyleCnt="0"/>
      <dgm:spPr/>
    </dgm:pt>
    <dgm:pt modelId="{7AC0F14C-BD53-40B4-AE5C-B5AE30CEEB57}" type="pres">
      <dgm:prSet presAssocID="{F185B635-B19B-48B6-820D-30AD5F1C78B4}" presName="sibTrans" presStyleLbl="sibTrans2D1" presStyleIdx="2" presStyleCnt="4"/>
      <dgm:spPr/>
      <dgm:t>
        <a:bodyPr/>
        <a:lstStyle/>
        <a:p>
          <a:endParaRPr lang="ru-RU"/>
        </a:p>
      </dgm:t>
    </dgm:pt>
    <dgm:pt modelId="{8489A6AD-BF56-4F7A-ABEF-E735F16BA382}" type="pres">
      <dgm:prSet presAssocID="{F8E557F1-355B-4398-AC2C-9225F8E4989E}" presName="node" presStyleLbl="node1" presStyleIdx="3" presStyleCnt="4" custScaleX="126984" custScaleY="1277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8101D-A2BA-40E6-8F0F-62D131CA6306}" type="pres">
      <dgm:prSet presAssocID="{F8E557F1-355B-4398-AC2C-9225F8E4989E}" presName="dummy" presStyleCnt="0"/>
      <dgm:spPr/>
    </dgm:pt>
    <dgm:pt modelId="{FF4F9DD7-5FA1-493D-A95B-A410533C1BA4}" type="pres">
      <dgm:prSet presAssocID="{A88A75C4-17BC-4BA9-90CF-429107EBA65E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5815A1B2-BC77-4997-AB5C-B7981BE140EF}" srcId="{8AB550B2-EB2B-4801-80A6-11FF69EC4CC1}" destId="{8F9C9F1A-3D76-4F51-A79F-A0018BD14027}" srcOrd="0" destOrd="0" parTransId="{6FF83B9E-638F-46C4-B231-4171E9C6855C}" sibTransId="{5967FB4F-6222-48DD-9C2D-733D179EF428}"/>
    <dgm:cxn modelId="{721E7CBE-6F6C-4BC7-B0AF-115C2ACFC3D8}" type="presOf" srcId="{F8E557F1-355B-4398-AC2C-9225F8E4989E}" destId="{8489A6AD-BF56-4F7A-ABEF-E735F16BA382}" srcOrd="0" destOrd="0" presId="urn:microsoft.com/office/officeart/2005/8/layout/radial6"/>
    <dgm:cxn modelId="{32D1361F-9E26-4ED5-8908-CAC93CDBD47A}" type="presOf" srcId="{E6A188F7-8593-4287-9807-ED1F3AFDD2F7}" destId="{F3566C65-793C-4E4E-A8AF-375DE8298253}" srcOrd="0" destOrd="0" presId="urn:microsoft.com/office/officeart/2005/8/layout/radial6"/>
    <dgm:cxn modelId="{F21FFB89-3058-4515-B07F-91F6BC83AD4B}" srcId="{8AB550B2-EB2B-4801-80A6-11FF69EC4CC1}" destId="{E6A188F7-8593-4287-9807-ED1F3AFDD2F7}" srcOrd="1" destOrd="0" parTransId="{CF47AF4B-E664-4E43-B6A1-55E39043163E}" sibTransId="{C6E29B49-D178-4884-AF9F-A67AF32B6A6D}"/>
    <dgm:cxn modelId="{DB9790CE-BA0E-49AB-8C36-80CD481AD2F7}" type="presOf" srcId="{C6E29B49-D178-4884-AF9F-A67AF32B6A6D}" destId="{39CEDF5C-03F4-4418-B03A-E08DAA5BBEED}" srcOrd="0" destOrd="0" presId="urn:microsoft.com/office/officeart/2005/8/layout/radial6"/>
    <dgm:cxn modelId="{30251FBB-F78E-4E6E-8077-24C86047B721}" type="presOf" srcId="{5967FB4F-6222-48DD-9C2D-733D179EF428}" destId="{2F3057A2-32BD-4BF4-AC51-653547961D9D}" srcOrd="0" destOrd="0" presId="urn:microsoft.com/office/officeart/2005/8/layout/radial6"/>
    <dgm:cxn modelId="{266F418B-DEC0-4D0F-A3A9-D7647E28738F}" type="presOf" srcId="{5B87A2E0-DBF2-4762-AC1B-6FE16A1E0A62}" destId="{33590B20-2A96-4AFE-885A-5F7312299DDB}" srcOrd="0" destOrd="0" presId="urn:microsoft.com/office/officeart/2005/8/layout/radial6"/>
    <dgm:cxn modelId="{E76F5C3F-8CE1-428E-94C9-8A3D1F4D61EB}" type="presOf" srcId="{8F9C9F1A-3D76-4F51-A79F-A0018BD14027}" destId="{D0EAC8CD-4C3E-4FCA-A2EA-C9C08AE7F3D2}" srcOrd="0" destOrd="0" presId="urn:microsoft.com/office/officeart/2005/8/layout/radial6"/>
    <dgm:cxn modelId="{6DD58DCA-BDDC-4487-A78C-BA5804409754}" type="presOf" srcId="{F185B635-B19B-48B6-820D-30AD5F1C78B4}" destId="{7AC0F14C-BD53-40B4-AE5C-B5AE30CEEB57}" srcOrd="0" destOrd="0" presId="urn:microsoft.com/office/officeart/2005/8/layout/radial6"/>
    <dgm:cxn modelId="{09BE9979-0FC1-4E36-9248-4C8C449FB422}" type="presOf" srcId="{8AB550B2-EB2B-4801-80A6-11FF69EC4CC1}" destId="{5D174704-2DC1-4982-BEF6-2E4866E571ED}" srcOrd="0" destOrd="0" presId="urn:microsoft.com/office/officeart/2005/8/layout/radial6"/>
    <dgm:cxn modelId="{7D990786-65C8-4075-80C1-44A662B5D60D}" type="presOf" srcId="{A88A75C4-17BC-4BA9-90CF-429107EBA65E}" destId="{FF4F9DD7-5FA1-493D-A95B-A410533C1BA4}" srcOrd="0" destOrd="0" presId="urn:microsoft.com/office/officeart/2005/8/layout/radial6"/>
    <dgm:cxn modelId="{40EA6E02-9B72-4C96-AC9E-0D094B479ABA}" srcId="{8AB550B2-EB2B-4801-80A6-11FF69EC4CC1}" destId="{5B87A2E0-DBF2-4762-AC1B-6FE16A1E0A62}" srcOrd="2" destOrd="0" parTransId="{9E17FA73-7B7E-466F-8E1A-07AC4A09B93A}" sibTransId="{F185B635-B19B-48B6-820D-30AD5F1C78B4}"/>
    <dgm:cxn modelId="{C97126EB-4CE2-4445-A6FF-041FFF8DA7AA}" type="presOf" srcId="{4B8F77DF-1552-4E50-964C-947D37BC745A}" destId="{52305B20-4A32-4591-83F4-038BD3969D14}" srcOrd="0" destOrd="0" presId="urn:microsoft.com/office/officeart/2005/8/layout/radial6"/>
    <dgm:cxn modelId="{2E89D74A-5F3B-444B-A1F9-B78FB7DDB797}" srcId="{8AB550B2-EB2B-4801-80A6-11FF69EC4CC1}" destId="{F8E557F1-355B-4398-AC2C-9225F8E4989E}" srcOrd="3" destOrd="0" parTransId="{6493532F-650E-4E06-8DCB-E99AF8D7D278}" sibTransId="{A88A75C4-17BC-4BA9-90CF-429107EBA65E}"/>
    <dgm:cxn modelId="{E65F2EAF-674A-447A-8D53-D0CFA25BEB59}" srcId="{4B8F77DF-1552-4E50-964C-947D37BC745A}" destId="{8AB550B2-EB2B-4801-80A6-11FF69EC4CC1}" srcOrd="0" destOrd="0" parTransId="{F598866A-FFCB-4605-8C1C-9E5A5F34AC8F}" sibTransId="{72A679BE-6629-488B-97D3-EB6A617FF4C5}"/>
    <dgm:cxn modelId="{A403301F-2366-4539-AC8D-568A4A01825F}" type="presParOf" srcId="{52305B20-4A32-4591-83F4-038BD3969D14}" destId="{5D174704-2DC1-4982-BEF6-2E4866E571ED}" srcOrd="0" destOrd="0" presId="urn:microsoft.com/office/officeart/2005/8/layout/radial6"/>
    <dgm:cxn modelId="{84539294-AB8B-45CB-93D4-2BF079C8E88F}" type="presParOf" srcId="{52305B20-4A32-4591-83F4-038BD3969D14}" destId="{D0EAC8CD-4C3E-4FCA-A2EA-C9C08AE7F3D2}" srcOrd="1" destOrd="0" presId="urn:microsoft.com/office/officeart/2005/8/layout/radial6"/>
    <dgm:cxn modelId="{83AFF228-2125-46FF-A9F2-A64590D67BEE}" type="presParOf" srcId="{52305B20-4A32-4591-83F4-038BD3969D14}" destId="{A100074D-60F4-4F72-AF5D-A777D4FCB36D}" srcOrd="2" destOrd="0" presId="urn:microsoft.com/office/officeart/2005/8/layout/radial6"/>
    <dgm:cxn modelId="{0CAB49A0-6AD6-4C03-9ABA-C2B97EE82191}" type="presParOf" srcId="{52305B20-4A32-4591-83F4-038BD3969D14}" destId="{2F3057A2-32BD-4BF4-AC51-653547961D9D}" srcOrd="3" destOrd="0" presId="urn:microsoft.com/office/officeart/2005/8/layout/radial6"/>
    <dgm:cxn modelId="{6BAE49E2-2FF9-415D-9FA0-137023D4AA16}" type="presParOf" srcId="{52305B20-4A32-4591-83F4-038BD3969D14}" destId="{F3566C65-793C-4E4E-A8AF-375DE8298253}" srcOrd="4" destOrd="0" presId="urn:microsoft.com/office/officeart/2005/8/layout/radial6"/>
    <dgm:cxn modelId="{326A15C5-883A-4DD4-A8F2-070BFC95D81A}" type="presParOf" srcId="{52305B20-4A32-4591-83F4-038BD3969D14}" destId="{2BDF7D9C-AE32-49A3-A0CC-47C43919D0EE}" srcOrd="5" destOrd="0" presId="urn:microsoft.com/office/officeart/2005/8/layout/radial6"/>
    <dgm:cxn modelId="{87E360D9-C593-4A14-B36C-38A0646040FC}" type="presParOf" srcId="{52305B20-4A32-4591-83F4-038BD3969D14}" destId="{39CEDF5C-03F4-4418-B03A-E08DAA5BBEED}" srcOrd="6" destOrd="0" presId="urn:microsoft.com/office/officeart/2005/8/layout/radial6"/>
    <dgm:cxn modelId="{4040F40E-F0A7-441F-8849-45C148141336}" type="presParOf" srcId="{52305B20-4A32-4591-83F4-038BD3969D14}" destId="{33590B20-2A96-4AFE-885A-5F7312299DDB}" srcOrd="7" destOrd="0" presId="urn:microsoft.com/office/officeart/2005/8/layout/radial6"/>
    <dgm:cxn modelId="{97A5A85C-63BB-488A-9AC8-2A236940FD5D}" type="presParOf" srcId="{52305B20-4A32-4591-83F4-038BD3969D14}" destId="{8845E8E7-AA5E-4A3D-B00C-98D57A71609C}" srcOrd="8" destOrd="0" presId="urn:microsoft.com/office/officeart/2005/8/layout/radial6"/>
    <dgm:cxn modelId="{AE80609D-EA9B-440B-B45B-EC7A5AB6123D}" type="presParOf" srcId="{52305B20-4A32-4591-83F4-038BD3969D14}" destId="{7AC0F14C-BD53-40B4-AE5C-B5AE30CEEB57}" srcOrd="9" destOrd="0" presId="urn:microsoft.com/office/officeart/2005/8/layout/radial6"/>
    <dgm:cxn modelId="{5B5F095A-BBDE-4249-86E1-E6C6E6CC2B2C}" type="presParOf" srcId="{52305B20-4A32-4591-83F4-038BD3969D14}" destId="{8489A6AD-BF56-4F7A-ABEF-E735F16BA382}" srcOrd="10" destOrd="0" presId="urn:microsoft.com/office/officeart/2005/8/layout/radial6"/>
    <dgm:cxn modelId="{B4BE17AC-399C-4876-9407-3A9BE8388000}" type="presParOf" srcId="{52305B20-4A32-4591-83F4-038BD3969D14}" destId="{4798101D-A2BA-40E6-8F0F-62D131CA6306}" srcOrd="11" destOrd="0" presId="urn:microsoft.com/office/officeart/2005/8/layout/radial6"/>
    <dgm:cxn modelId="{B95D826C-5ECE-4C0A-AEA3-8CC9D217D157}" type="presParOf" srcId="{52305B20-4A32-4591-83F4-038BD3969D14}" destId="{FF4F9DD7-5FA1-493D-A95B-A410533C1BA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F9DD7-5FA1-493D-A95B-A410533C1BA4}">
      <dsp:nvSpPr>
        <dsp:cNvPr id="0" name=""/>
        <dsp:cNvSpPr/>
      </dsp:nvSpPr>
      <dsp:spPr>
        <a:xfrm>
          <a:off x="1097132" y="707974"/>
          <a:ext cx="4605174" cy="4605174"/>
        </a:xfrm>
        <a:prstGeom prst="blockArc">
          <a:avLst>
            <a:gd name="adj1" fmla="val 10800000"/>
            <a:gd name="adj2" fmla="val 16200000"/>
            <a:gd name="adj3" fmla="val 464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tint val="60000"/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AC0F14C-BD53-40B4-AE5C-B5AE30CEEB57}">
      <dsp:nvSpPr>
        <dsp:cNvPr id="0" name=""/>
        <dsp:cNvSpPr/>
      </dsp:nvSpPr>
      <dsp:spPr>
        <a:xfrm>
          <a:off x="1097132" y="707974"/>
          <a:ext cx="4605174" cy="4605174"/>
        </a:xfrm>
        <a:prstGeom prst="blockArc">
          <a:avLst>
            <a:gd name="adj1" fmla="val 5400000"/>
            <a:gd name="adj2" fmla="val 10800000"/>
            <a:gd name="adj3" fmla="val 464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tint val="60000"/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9CEDF5C-03F4-4418-B03A-E08DAA5BBEED}">
      <dsp:nvSpPr>
        <dsp:cNvPr id="0" name=""/>
        <dsp:cNvSpPr/>
      </dsp:nvSpPr>
      <dsp:spPr>
        <a:xfrm>
          <a:off x="1097132" y="707974"/>
          <a:ext cx="4605174" cy="4605174"/>
        </a:xfrm>
        <a:prstGeom prst="blockArc">
          <a:avLst>
            <a:gd name="adj1" fmla="val 0"/>
            <a:gd name="adj2" fmla="val 5400000"/>
            <a:gd name="adj3" fmla="val 464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tint val="60000"/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F3057A2-32BD-4BF4-AC51-653547961D9D}">
      <dsp:nvSpPr>
        <dsp:cNvPr id="0" name=""/>
        <dsp:cNvSpPr/>
      </dsp:nvSpPr>
      <dsp:spPr>
        <a:xfrm>
          <a:off x="1097132" y="707974"/>
          <a:ext cx="4605174" cy="4605174"/>
        </a:xfrm>
        <a:prstGeom prst="blockArc">
          <a:avLst>
            <a:gd name="adj1" fmla="val 16200000"/>
            <a:gd name="adj2" fmla="val 0"/>
            <a:gd name="adj3" fmla="val 464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tint val="60000"/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D174704-2DC1-4982-BEF6-2E4866E571ED}">
      <dsp:nvSpPr>
        <dsp:cNvPr id="0" name=""/>
        <dsp:cNvSpPr/>
      </dsp:nvSpPr>
      <dsp:spPr>
        <a:xfrm>
          <a:off x="2339601" y="1950444"/>
          <a:ext cx="2120234" cy="21202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Ребёнок с РАС</a:t>
          </a:r>
          <a:endParaRPr lang="ru-RU" sz="2400" kern="1200" dirty="0"/>
        </a:p>
      </dsp:txBody>
      <dsp:txXfrm>
        <a:off x="2650102" y="2260945"/>
        <a:ext cx="1499232" cy="1499232"/>
      </dsp:txXfrm>
    </dsp:sp>
    <dsp:sp modelId="{D0EAC8CD-4C3E-4FCA-A2EA-C9C08AE7F3D2}">
      <dsp:nvSpPr>
        <dsp:cNvPr id="0" name=""/>
        <dsp:cNvSpPr/>
      </dsp:nvSpPr>
      <dsp:spPr>
        <a:xfrm>
          <a:off x="2480865" y="-116166"/>
          <a:ext cx="1837707" cy="175514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/>
            <a:t>Специалист ППС</a:t>
          </a:r>
          <a:endParaRPr lang="ru-RU" sz="1800" b="0" kern="1200" dirty="0"/>
        </a:p>
      </dsp:txBody>
      <dsp:txXfrm>
        <a:off x="2749991" y="140869"/>
        <a:ext cx="1299455" cy="1241073"/>
      </dsp:txXfrm>
    </dsp:sp>
    <dsp:sp modelId="{F3566C65-793C-4E4E-A8AF-375DE8298253}">
      <dsp:nvSpPr>
        <dsp:cNvPr id="0" name=""/>
        <dsp:cNvSpPr/>
      </dsp:nvSpPr>
      <dsp:spPr>
        <a:xfrm>
          <a:off x="4763379" y="2133613"/>
          <a:ext cx="1770993" cy="175389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Родители</a:t>
          </a:r>
          <a:endParaRPr lang="ru-RU" sz="1800" kern="1200" dirty="0"/>
        </a:p>
      </dsp:txBody>
      <dsp:txXfrm>
        <a:off x="5022735" y="2390465"/>
        <a:ext cx="1252281" cy="1240192"/>
      </dsp:txXfrm>
    </dsp:sp>
    <dsp:sp modelId="{33590B20-2A96-4AFE-885A-5F7312299DDB}">
      <dsp:nvSpPr>
        <dsp:cNvPr id="0" name=""/>
        <dsp:cNvSpPr/>
      </dsp:nvSpPr>
      <dsp:spPr>
        <a:xfrm>
          <a:off x="2534288" y="4420483"/>
          <a:ext cx="1730862" cy="16784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Учитель</a:t>
          </a:r>
          <a:endParaRPr lang="ru-RU" sz="1800" kern="1200" dirty="0"/>
        </a:p>
      </dsp:txBody>
      <dsp:txXfrm>
        <a:off x="2787767" y="4666289"/>
        <a:ext cx="1223904" cy="1186859"/>
      </dsp:txXfrm>
    </dsp:sp>
    <dsp:sp modelId="{8489A6AD-BF56-4F7A-ABEF-E735F16BA382}">
      <dsp:nvSpPr>
        <dsp:cNvPr id="0" name=""/>
        <dsp:cNvSpPr/>
      </dsp:nvSpPr>
      <dsp:spPr>
        <a:xfrm>
          <a:off x="208236" y="2062195"/>
          <a:ext cx="1884651" cy="189673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Педагоги школы</a:t>
          </a:r>
          <a:endParaRPr lang="ru-RU" sz="1800" kern="1200" dirty="0"/>
        </a:p>
      </dsp:txBody>
      <dsp:txXfrm>
        <a:off x="484237" y="2339965"/>
        <a:ext cx="1332649" cy="1341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F39C-6C34-4947-9E10-9E64E21B6067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AE84-F5C1-4C32-BF28-BF646989D41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223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F39C-6C34-4947-9E10-9E64E21B6067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AE84-F5C1-4C32-BF28-BF646989D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834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F39C-6C34-4947-9E10-9E64E21B6067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AE84-F5C1-4C32-BF28-BF646989D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82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F39C-6C34-4947-9E10-9E64E21B6067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AE84-F5C1-4C32-BF28-BF646989D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723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F39C-6C34-4947-9E10-9E64E21B6067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AE84-F5C1-4C32-BF28-BF646989D41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943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F39C-6C34-4947-9E10-9E64E21B6067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AE84-F5C1-4C32-BF28-BF646989D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832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F39C-6C34-4947-9E10-9E64E21B6067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AE84-F5C1-4C32-BF28-BF646989D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82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F39C-6C34-4947-9E10-9E64E21B6067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AE84-F5C1-4C32-BF28-BF646989D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42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F39C-6C34-4947-9E10-9E64E21B6067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AE84-F5C1-4C32-BF28-BF646989D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35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01AF39C-6C34-4947-9E10-9E64E21B6067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51AE84-F5C1-4C32-BF28-BF646989D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49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AF39C-6C34-4947-9E10-9E64E21B6067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AE84-F5C1-4C32-BF28-BF646989D4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753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01AF39C-6C34-4947-9E10-9E64E21B6067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C51AE84-F5C1-4C32-BF28-BF646989D41F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104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823" y="758952"/>
            <a:ext cx="11351623" cy="356616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Трудности взаимодействия специалистов психолого-педагогической службы с родителями ребёнка с РАС и возможные пути их решения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370748"/>
          </a:xfrm>
        </p:spPr>
        <p:txBody>
          <a:bodyPr>
            <a:normAutofit fontScale="25000" lnSpcReduction="20000"/>
          </a:bodyPr>
          <a:lstStyle/>
          <a:p>
            <a:pPr algn="r"/>
            <a:endParaRPr lang="en-US" sz="2800" i="1" dirty="0" smtClean="0"/>
          </a:p>
          <a:p>
            <a:pPr algn="r"/>
            <a:r>
              <a:rPr lang="ru-RU" sz="80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Хусаинова </a:t>
            </a:r>
            <a:r>
              <a:rPr lang="ru-RU" sz="80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Виктория </a:t>
            </a:r>
            <a:r>
              <a:rPr lang="ru-RU" sz="8000" cap="none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Адуварона</a:t>
            </a:r>
            <a:endParaRPr lang="en-US" sz="8000" cap="none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80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Учитель-дефектолог МБОУ «Школа-интернат №4 г. Челябинска»</a:t>
            </a:r>
          </a:p>
          <a:p>
            <a:pPr algn="r"/>
            <a:r>
              <a:rPr lang="ru-RU" sz="80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ГРЦ </a:t>
            </a:r>
            <a:r>
              <a:rPr lang="ru-RU" sz="80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«Росток</a:t>
            </a:r>
            <a:r>
              <a:rPr lang="ru-RU" sz="8000" cap="non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r"/>
            <a:endParaRPr lang="en-US" sz="2600" cap="none" dirty="0" smtClean="0">
              <a:latin typeface="+mn-lt"/>
            </a:endParaRPr>
          </a:p>
          <a:p>
            <a:pPr algn="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8878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Результат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4053357"/>
            <a:ext cx="10058400" cy="1994746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q"/>
            </a:pPr>
            <a:r>
              <a:rPr lang="ru-RU" sz="2400" dirty="0" smtClean="0"/>
              <a:t>  </a:t>
            </a:r>
            <a:r>
              <a:rPr lang="ru-RU" sz="2400" dirty="0" smtClean="0">
                <a:solidFill>
                  <a:schemeClr val="tx1"/>
                </a:solidFill>
              </a:rPr>
              <a:t>семья </a:t>
            </a:r>
            <a:r>
              <a:rPr lang="ru-RU" sz="2400" dirty="0">
                <a:solidFill>
                  <a:schemeClr val="tx1"/>
                </a:solidFill>
              </a:rPr>
              <a:t>и школа едины в вопросах воспитания и образования, </a:t>
            </a:r>
            <a:endParaRPr lang="ru-RU" sz="2400" dirty="0" smtClean="0">
              <a:solidFill>
                <a:schemeClr val="tx1"/>
              </a:solidFill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возникает </a:t>
            </a:r>
            <a:r>
              <a:rPr lang="ru-RU" sz="2400" dirty="0">
                <a:solidFill>
                  <a:schemeClr val="tx1"/>
                </a:solidFill>
              </a:rPr>
              <a:t>атмосфера доверия, в которой ребенок сможет максимально успешно развиваться, а у родителей появится желание принимать активное участие в образовательном процессе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2390503" y="2011680"/>
            <a:ext cx="7471954" cy="15806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Идеальный результат, если…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81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823" y="758952"/>
            <a:ext cx="11351623" cy="3566160"/>
          </a:xfrm>
        </p:spPr>
        <p:txBody>
          <a:bodyPr>
            <a:noAutofit/>
          </a:bodyPr>
          <a:lstStyle/>
          <a:p>
            <a:pPr algn="ctr"/>
            <a:r>
              <a:rPr lang="ru-RU" sz="5400" dirty="0"/>
              <a:t>Трудности взаимодействия специалистов психолого-педагогической службы с родителями ребёнка с РАС и возможные пути их решения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r"/>
            <a:endParaRPr lang="en-US" sz="2800" i="1" dirty="0" smtClean="0"/>
          </a:p>
          <a:p>
            <a:pPr algn="r"/>
            <a:r>
              <a:rPr lang="ru-RU" sz="80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Хусаинова В.А.</a:t>
            </a:r>
            <a:endParaRPr lang="en-US" sz="8000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80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Учитель-дефектолог МБОУ «Школа-интернат №4 г. Челябинска»</a:t>
            </a:r>
          </a:p>
          <a:p>
            <a:pPr algn="r"/>
            <a:r>
              <a:rPr lang="ru-RU" sz="80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ГРЦ «росток»</a:t>
            </a:r>
          </a:p>
          <a:p>
            <a:pPr algn="r"/>
            <a:endParaRPr lang="en-US" sz="2600" cap="none" dirty="0" smtClean="0">
              <a:latin typeface="+mn-lt"/>
            </a:endParaRPr>
          </a:p>
          <a:p>
            <a:pPr algn="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7914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333286328"/>
              </p:ext>
            </p:extLst>
          </p:nvPr>
        </p:nvGraphicFramePr>
        <p:xfrm>
          <a:off x="2377441" y="286603"/>
          <a:ext cx="6742610" cy="5982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407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Причины нарушения связи «специалист-родитель»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6023" y="2067802"/>
            <a:ext cx="10058400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400" dirty="0" smtClean="0"/>
              <a:t>  </a:t>
            </a:r>
            <a:r>
              <a:rPr lang="ru-RU" sz="2400" dirty="0" smtClean="0">
                <a:solidFill>
                  <a:schemeClr val="tx1"/>
                </a:solidFill>
              </a:rPr>
              <a:t>Личностные </a:t>
            </a:r>
            <a:r>
              <a:rPr lang="ru-RU" sz="2400" dirty="0">
                <a:solidFill>
                  <a:schemeClr val="tx1"/>
                </a:solidFill>
              </a:rPr>
              <a:t>установки </a:t>
            </a:r>
            <a:r>
              <a:rPr lang="ru-RU" sz="2400" dirty="0" smtClean="0">
                <a:solidFill>
                  <a:schemeClr val="tx1"/>
                </a:solidFill>
              </a:rPr>
              <a:t>семьи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tx1"/>
                </a:solidFill>
              </a:rPr>
              <a:t>  Семья </a:t>
            </a:r>
            <a:r>
              <a:rPr lang="ru-RU" sz="2400" dirty="0">
                <a:solidFill>
                  <a:schemeClr val="tx1"/>
                </a:solidFill>
              </a:rPr>
              <a:t>очень поздно понимает, что их ребёнку необходима помощь </a:t>
            </a:r>
            <a:r>
              <a:rPr lang="ru-RU" sz="2400" dirty="0" smtClean="0">
                <a:solidFill>
                  <a:schemeClr val="tx1"/>
                </a:solidFill>
              </a:rPr>
              <a:t>специалистов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tx1"/>
                </a:solidFill>
              </a:rPr>
              <a:t>  Нет </a:t>
            </a:r>
            <a:r>
              <a:rPr lang="ru-RU" sz="2400" dirty="0" smtClean="0">
                <a:solidFill>
                  <a:schemeClr val="tx1"/>
                </a:solidFill>
              </a:rPr>
              <a:t>услуги оказания </a:t>
            </a:r>
            <a:r>
              <a:rPr lang="ru-RU" sz="2400" dirty="0" smtClean="0">
                <a:solidFill>
                  <a:schemeClr val="tx1"/>
                </a:solidFill>
              </a:rPr>
              <a:t>квалифицированной помощи семье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tx1"/>
                </a:solidFill>
              </a:rPr>
              <a:t>  Нет знаний в сфере коррекционной педагогики у семьи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tx1"/>
                </a:solidFill>
              </a:rPr>
              <a:t>  И другие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58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Последствия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133117"/>
            <a:ext cx="10058400" cy="4023360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q"/>
            </a:pPr>
            <a:r>
              <a:rPr lang="ru-RU" sz="2400" dirty="0" smtClean="0"/>
              <a:t>  </a:t>
            </a:r>
            <a:r>
              <a:rPr lang="ru-RU" sz="2400" dirty="0" smtClean="0">
                <a:solidFill>
                  <a:schemeClr val="tx1"/>
                </a:solidFill>
              </a:rPr>
              <a:t>Родители </a:t>
            </a:r>
            <a:r>
              <a:rPr lang="ru-RU" sz="2400" dirty="0">
                <a:solidFill>
                  <a:schemeClr val="tx1"/>
                </a:solidFill>
              </a:rPr>
              <a:t>не доверяют специалистам;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tx1"/>
                </a:solidFill>
              </a:rPr>
              <a:t>  Не </a:t>
            </a:r>
            <a:r>
              <a:rPr lang="ru-RU" sz="2400" dirty="0">
                <a:solidFill>
                  <a:schemeClr val="tx1"/>
                </a:solidFill>
              </a:rPr>
              <a:t>дают обратную связь;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tx1"/>
                </a:solidFill>
              </a:rPr>
              <a:t>  Не </a:t>
            </a:r>
            <a:r>
              <a:rPr lang="ru-RU" sz="2400" dirty="0">
                <a:solidFill>
                  <a:schemeClr val="tx1"/>
                </a:solidFill>
              </a:rPr>
              <a:t>видят успехи ребёнка или обесценивают коррекционную работу;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tx1"/>
                </a:solidFill>
              </a:rPr>
              <a:t>  Полностью </a:t>
            </a:r>
            <a:r>
              <a:rPr lang="ru-RU" sz="2400" dirty="0">
                <a:solidFill>
                  <a:schemeClr val="tx1"/>
                </a:solidFill>
              </a:rPr>
              <a:t>перекладывают ответственность за развитие и обучение ребёнка на школу, в частности на </a:t>
            </a:r>
            <a:r>
              <a:rPr lang="ru-RU" sz="2400" dirty="0" smtClean="0">
                <a:solidFill>
                  <a:schemeClr val="tx1"/>
                </a:solidFill>
              </a:rPr>
              <a:t>специалистов;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tx1"/>
                </a:solidFill>
              </a:rPr>
              <a:t>  И другое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37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Возможные пути решен</a:t>
            </a:r>
            <a:r>
              <a:rPr lang="ru-RU" dirty="0" smtClean="0"/>
              <a:t>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3589" y="2015551"/>
            <a:ext cx="10058400" cy="4555066"/>
          </a:xfrm>
        </p:spPr>
        <p:txBody>
          <a:bodyPr>
            <a:normAutofit/>
          </a:bodyPr>
          <a:lstStyle/>
          <a:p>
            <a:pPr lvl="0" algn="just">
              <a:buFont typeface="Wingdings" panose="05000000000000000000" pitchFamily="2" charset="2"/>
              <a:buChar char="q"/>
            </a:pPr>
            <a:r>
              <a:rPr lang="ru-RU" sz="2400" b="1" dirty="0" smtClean="0"/>
              <a:t>  </a:t>
            </a:r>
            <a:r>
              <a:rPr lang="ru-RU" sz="2400" b="1" dirty="0" smtClean="0">
                <a:solidFill>
                  <a:schemeClr val="tx1"/>
                </a:solidFill>
              </a:rPr>
              <a:t>Индивидуально контактировать с родителями (консультации-беседы, консультации на занятиях, консультации с демонстрацией видео</a:t>
            </a:r>
            <a:r>
              <a:rPr lang="en-US" sz="2400" b="1" dirty="0" smtClean="0">
                <a:solidFill>
                  <a:schemeClr val="tx1"/>
                </a:solidFill>
              </a:rPr>
              <a:t>/</a:t>
            </a:r>
            <a:r>
              <a:rPr lang="ru-RU" sz="2400" b="1" dirty="0" err="1" smtClean="0">
                <a:solidFill>
                  <a:schemeClr val="tx1"/>
                </a:solidFill>
              </a:rPr>
              <a:t>фотофрагметов</a:t>
            </a:r>
            <a:r>
              <a:rPr lang="ru-RU" sz="2400" b="1" dirty="0" smtClean="0">
                <a:solidFill>
                  <a:schemeClr val="tx1"/>
                </a:solidFill>
              </a:rPr>
              <a:t> занятий);</a:t>
            </a:r>
          </a:p>
          <a:p>
            <a:pPr lvl="0" algn="just"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3074" name="Picture 2" descr="Персональный сайт - Матеріали засідан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226" y="2912246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15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Возможные пути решен</a:t>
            </a:r>
            <a:r>
              <a:rPr lang="ru-RU" dirty="0" smtClean="0"/>
              <a:t>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106991"/>
            <a:ext cx="10058400" cy="4555066"/>
          </a:xfrm>
        </p:spPr>
        <p:txBody>
          <a:bodyPr>
            <a:normAutofit/>
          </a:bodyPr>
          <a:lstStyle/>
          <a:p>
            <a:pPr lvl="0" algn="just">
              <a:buFont typeface="Wingdings" panose="05000000000000000000" pitchFamily="2" charset="2"/>
              <a:buChar char="q"/>
            </a:pPr>
            <a:r>
              <a:rPr lang="ru-RU" sz="2400" b="1" smtClean="0">
                <a:solidFill>
                  <a:schemeClr val="tx1"/>
                </a:solidFill>
              </a:rPr>
              <a:t>  Показывать </a:t>
            </a:r>
            <a:r>
              <a:rPr lang="ru-RU" sz="2400" b="1" dirty="0" smtClean="0">
                <a:solidFill>
                  <a:schemeClr val="tx1"/>
                </a:solidFill>
              </a:rPr>
              <a:t>успехи ребёнка родителям;</a:t>
            </a:r>
          </a:p>
          <a:p>
            <a:pPr lvl="0" algn="just"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1028" name="Picture 4" descr="А вызывали ли ваших родителей в школу? - ЯПлакал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35" y="2736032"/>
            <a:ext cx="4791075" cy="312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Учителям начальных классов доплатят 20% к зарплате | Рубри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999" y="2693223"/>
            <a:ext cx="4897001" cy="330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09006" y="2625634"/>
            <a:ext cx="5917474" cy="34747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34" name="Picture 10" descr="AVATAN PLUS - Социальный Фоторедактор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680" y="3010351"/>
            <a:ext cx="1210638" cy="1143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8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Возможные пути решен</a:t>
            </a:r>
            <a:r>
              <a:rPr lang="ru-RU" dirty="0" smtClean="0"/>
              <a:t>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937174"/>
            <a:ext cx="10058400" cy="4555066"/>
          </a:xfrm>
        </p:spPr>
        <p:txBody>
          <a:bodyPr>
            <a:normAutofit/>
          </a:bodyPr>
          <a:lstStyle/>
          <a:p>
            <a:pPr lvl="0" algn="just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1"/>
                </a:solidFill>
              </a:rPr>
              <a:t>  Подчёркивать </a:t>
            </a:r>
            <a:r>
              <a:rPr lang="ru-RU" sz="2400" b="1" dirty="0">
                <a:solidFill>
                  <a:schemeClr val="tx1"/>
                </a:solidFill>
              </a:rPr>
              <a:t>нужность участия родителей в коррекционной </a:t>
            </a:r>
            <a:r>
              <a:rPr lang="ru-RU" sz="2400" b="1" dirty="0" smtClean="0">
                <a:solidFill>
                  <a:schemeClr val="tx1"/>
                </a:solidFill>
              </a:rPr>
              <a:t>работе;</a:t>
            </a:r>
          </a:p>
          <a:p>
            <a:pPr lvl="0" algn="just"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4" name="Picture 2" descr="Консультация для родителей &quot;Ребенок в мире прекрасного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617" y="2674244"/>
            <a:ext cx="3736404" cy="326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Домашние задания по лексической теме &amp;quot;Семья&amp;quot;&quot; — card of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360" y="2669482"/>
            <a:ext cx="3844834" cy="327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46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Возможные пути решен</a:t>
            </a:r>
            <a:r>
              <a:rPr lang="ru-RU" dirty="0" smtClean="0"/>
              <a:t>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924111"/>
            <a:ext cx="10058400" cy="4555066"/>
          </a:xfrm>
        </p:spPr>
        <p:txBody>
          <a:bodyPr>
            <a:normAutofit/>
          </a:bodyPr>
          <a:lstStyle/>
          <a:p>
            <a:pPr lvl="0" algn="just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1"/>
                </a:solidFill>
              </a:rPr>
              <a:t>  Говорить </a:t>
            </a:r>
            <a:r>
              <a:rPr lang="ru-RU" sz="2400" b="1" dirty="0">
                <a:solidFill>
                  <a:schemeClr val="tx1"/>
                </a:solidFill>
              </a:rPr>
              <a:t>с родителями </a:t>
            </a:r>
            <a:r>
              <a:rPr lang="ru-RU" sz="2400" b="1" dirty="0" smtClean="0">
                <a:solidFill>
                  <a:schemeClr val="tx1"/>
                </a:solidFill>
              </a:rPr>
              <a:t>о </a:t>
            </a:r>
            <a:r>
              <a:rPr lang="ru-RU" sz="2400" b="1" dirty="0">
                <a:solidFill>
                  <a:schemeClr val="tx1"/>
                </a:solidFill>
              </a:rPr>
              <a:t>проблемах как о зоне ближайшего </a:t>
            </a:r>
            <a:r>
              <a:rPr lang="ru-RU" sz="2400" b="1" dirty="0" smtClean="0">
                <a:solidFill>
                  <a:schemeClr val="tx1"/>
                </a:solidFill>
              </a:rPr>
              <a:t>развития</a:t>
            </a:r>
            <a:r>
              <a:rPr lang="ru-RU" sz="2400" b="1" dirty="0">
                <a:solidFill>
                  <a:schemeClr val="tx1"/>
                </a:solidFill>
              </a:rPr>
              <a:t>;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lvl="0" algn="just"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4098" name="Picture 2" descr="Блог заступника директора з НВР Кіровоградського НВО №25 Левшун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764" y="2511003"/>
            <a:ext cx="3828596" cy="382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Зона ближайшего развития: теория Выготског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424" y="2389503"/>
            <a:ext cx="3947918" cy="383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6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Возможные пути решен</a:t>
            </a:r>
            <a:r>
              <a:rPr lang="ru-RU" dirty="0" smtClean="0"/>
              <a:t>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930206"/>
            <a:ext cx="10058400" cy="4555066"/>
          </a:xfrm>
        </p:spPr>
        <p:txBody>
          <a:bodyPr>
            <a:normAutofit/>
          </a:bodyPr>
          <a:lstStyle/>
          <a:p>
            <a:pPr lvl="0" algn="just"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1"/>
                </a:solidFill>
              </a:rPr>
              <a:t>  Относиться к другим ученикам и их родителям с уважением и доверием.</a:t>
            </a:r>
          </a:p>
          <a:p>
            <a:pPr lvl="0" algn="just"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6817" y="2859951"/>
            <a:ext cx="3754257" cy="3271344"/>
          </a:xfrm>
          <a:prstGeom prst="rect">
            <a:avLst/>
          </a:prstGeom>
        </p:spPr>
      </p:pic>
      <p:pic>
        <p:nvPicPr>
          <p:cNvPr id="5122" name="Picture 2" descr="Рекомендации родителям по коррекции нарушений звукопроизношения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276" y="2859951"/>
            <a:ext cx="28575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38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293</TotalTime>
  <Words>273</Words>
  <Application>Microsoft Office PowerPoint</Application>
  <PresentationFormat>Произвольный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Ретро</vt:lpstr>
      <vt:lpstr>Трудности взаимодействия специалистов психолого-педагогической службы с родителями ребёнка с РАС и возможные пути их решения</vt:lpstr>
      <vt:lpstr>Презентация PowerPoint</vt:lpstr>
      <vt:lpstr>Причины нарушения связи «специалист-родитель»</vt:lpstr>
      <vt:lpstr>Последствия</vt:lpstr>
      <vt:lpstr>Возможные пути решения</vt:lpstr>
      <vt:lpstr>Возможные пути решения</vt:lpstr>
      <vt:lpstr>Возможные пути решения</vt:lpstr>
      <vt:lpstr>Возможные пути решения</vt:lpstr>
      <vt:lpstr>Возможные пути решения</vt:lpstr>
      <vt:lpstr>Результат</vt:lpstr>
      <vt:lpstr>Трудности взаимодействия специалистов психолого-педагогической службы с родителями ребёнка с РАС и возможные пути их решения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реализации индивидуальных коррекционно-образовательных маршрутов в условиях ресурсного класса ГРЦ «Росток»</dc:title>
  <dc:creator>Ресурсный Центр</dc:creator>
  <cp:lastModifiedBy>Надежда</cp:lastModifiedBy>
  <cp:revision>24</cp:revision>
  <dcterms:created xsi:type="dcterms:W3CDTF">2019-04-10T03:49:12Z</dcterms:created>
  <dcterms:modified xsi:type="dcterms:W3CDTF">2020-04-10T08:51:10Z</dcterms:modified>
</cp:coreProperties>
</file>